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6" r:id="rId8"/>
    <p:sldId id="262" r:id="rId9"/>
    <p:sldId id="263" r:id="rId10"/>
    <p:sldId id="264" r:id="rId11"/>
    <p:sldId id="267" r:id="rId12"/>
    <p:sldId id="265" r:id="rId13"/>
    <p:sldId id="269" r:id="rId14"/>
    <p:sldId id="268"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C06C30-9BBD-47C9-ACC3-E5EBF6CAD5EF}" type="datetimeFigureOut">
              <a:rPr lang="en-US" smtClean="0"/>
              <a:pPr/>
              <a:t>11/05/2020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E5F89B-8E94-404D-BD9A-65B836D390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D7B0BA-4ABF-4859-B098-10403AD3BF86}"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E1E60-033F-4CD1-AFBD-89822651EC9E}"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479D4-31B4-4E90-B7D5-8CE137BBC772}"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44139-CBA0-46C7-9447-22828B0311FA}"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48123E-E6E4-46D9-94F5-577914752527}"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819F31-8DA4-4286-A940-CD52212512CE}"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64F398-9B7B-420C-9AC5-FABD8754B7C1}" type="datetime1">
              <a:rPr lang="en-US" smtClean="0"/>
              <a:pPr/>
              <a:t>11/05/2020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FF52F7-8B0A-45AF-84EE-125E3B4BF801}" type="datetime1">
              <a:rPr lang="en-US" smtClean="0"/>
              <a:pPr/>
              <a:t>11/05/2020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F12EC-096F-4612-9376-AA66375C28F3}" type="datetime1">
              <a:rPr lang="en-US" smtClean="0"/>
              <a:pPr/>
              <a:t>11/05/2020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7017B3-F3CD-4E0B-B024-2DE37BD26C2A}"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9E3F32-6E1E-4A2E-B971-ADE413C547F8}"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7DA98-B900-4987-A5D8-A7A0AFBB897A}" type="datetime1">
              <a:rPr lang="en-US" smtClean="0"/>
              <a:pPr/>
              <a:t>11/05/2020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ctrTitle"/>
          </p:nvPr>
        </p:nvSpPr>
        <p:spPr>
          <a:xfrm>
            <a:off x="685800" y="1600200"/>
            <a:ext cx="7772400" cy="1676399"/>
          </a:xfrm>
        </p:spPr>
        <p:txBody>
          <a:bodyPr>
            <a:noAutofit/>
          </a:bodyPr>
          <a:lstStyle/>
          <a:p>
            <a:r>
              <a:rPr lang="en-US" sz="3600" b="1" dirty="0" smtClean="0">
                <a:latin typeface="Lucida Sans Unicode" pitchFamily="34" charset="0"/>
                <a:cs typeface="Lucida Sans Unicode" pitchFamily="34" charset="0"/>
              </a:rPr>
              <a:t>Guidelines for Handling, Treatment and Disposal of Waste Generated during Treatment/Diagnosis/ Quarantine of COVID-19 Patients </a:t>
            </a:r>
            <a:endParaRPr lang="en-US" sz="3600" b="1" dirty="0">
              <a:latin typeface="Lucida Sans Unicode" pitchFamily="34" charset="0"/>
              <a:cs typeface="Lucida Sans Unicode" pitchFamily="34" charset="0"/>
            </a:endParaRPr>
          </a:p>
        </p:txBody>
      </p:sp>
      <p:sp>
        <p:nvSpPr>
          <p:cNvPr id="10" name="Subtitle 3"/>
          <p:cNvSpPr>
            <a:spLocks noGrp="1"/>
          </p:cNvSpPr>
          <p:nvPr>
            <p:ph type="subTitle" idx="1"/>
          </p:nvPr>
        </p:nvSpPr>
        <p:spPr>
          <a:xfrm>
            <a:off x="609600" y="4876800"/>
            <a:ext cx="8305800" cy="1371600"/>
          </a:xfrm>
        </p:spPr>
        <p:txBody>
          <a:bodyPr>
            <a:normAutofit/>
          </a:bodyPr>
          <a:lstStyle/>
          <a:p>
            <a:r>
              <a:rPr lang="en-US" sz="2800" b="1" dirty="0" smtClean="0">
                <a:solidFill>
                  <a:schemeClr val="tx1"/>
                </a:solidFill>
                <a:latin typeface="Arial" pitchFamily="34" charset="0"/>
                <a:cs typeface="Arial" pitchFamily="34" charset="0"/>
              </a:rPr>
              <a:t>State Institute of Health and Family Welfare -Rajasthan</a:t>
            </a:r>
          </a:p>
        </p:txBody>
      </p:sp>
      <p:sp>
        <p:nvSpPr>
          <p:cNvPr id="11" name="Slide Number Placeholder 5"/>
          <p:cNvSpPr>
            <a:spLocks noGrp="1"/>
          </p:cNvSpPr>
          <p:nvPr>
            <p:ph type="sldNum" sz="quarter" idx="12"/>
          </p:nvPr>
        </p:nvSpPr>
        <p:spPr>
          <a:xfrm>
            <a:off x="6553200" y="6356350"/>
            <a:ext cx="2133600" cy="365125"/>
          </a:xfrm>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05800" cy="5516563"/>
          </a:xfrm>
        </p:spPr>
        <p:txBody>
          <a:bodyPr>
            <a:normAutofit fontScale="77500" lnSpcReduction="20000"/>
          </a:bodyPr>
          <a:lstStyle/>
          <a:p>
            <a:pPr algn="just">
              <a:buNone/>
            </a:pPr>
            <a:r>
              <a:rPr lang="en-US" dirty="0" smtClean="0">
                <a:latin typeface="Arial" pitchFamily="34" charset="0"/>
                <a:cs typeface="Arial" pitchFamily="34" charset="0"/>
              </a:rPr>
              <a:t>Persons taking care of quarantine home / Home-care should deposit biomedical waste if any generated from suspected or recovered COVID-19 patients, by following methods;</a:t>
            </a:r>
          </a:p>
          <a:p>
            <a:pPr algn="just"/>
            <a:r>
              <a:rPr lang="en-US" dirty="0" smtClean="0">
                <a:latin typeface="Arial" pitchFamily="34" charset="0"/>
                <a:cs typeface="Arial" pitchFamily="34" charset="0"/>
              </a:rPr>
              <a:t> Hand over the yellow bags containing biomedical waste to authorized waste collectors at door steps engaged by local bodies; or</a:t>
            </a:r>
          </a:p>
          <a:p>
            <a:pPr algn="just"/>
            <a:r>
              <a:rPr lang="en-US" dirty="0" smtClean="0">
                <a:latin typeface="Arial" pitchFamily="34" charset="0"/>
                <a:cs typeface="Arial" pitchFamily="34" charset="0"/>
              </a:rPr>
              <a:t> Deposit biomedical waste in yellow bags at designated deposition Centers established by ULBs. The bag again be stored in yellow bag or container; or </a:t>
            </a:r>
          </a:p>
          <a:p>
            <a:pPr algn="just"/>
            <a:r>
              <a:rPr lang="en-US" dirty="0" smtClean="0">
                <a:latin typeface="Arial" pitchFamily="34" charset="0"/>
                <a:cs typeface="Arial" pitchFamily="34" charset="0"/>
              </a:rPr>
              <a:t> Handover the biomedical waste to waste collector engaged by CBWTF operator at the doorstep.</a:t>
            </a:r>
          </a:p>
          <a:p>
            <a:pPr algn="just"/>
            <a:r>
              <a:rPr lang="en-US" dirty="0" smtClean="0">
                <a:latin typeface="Arial" pitchFamily="34" charset="0"/>
                <a:cs typeface="Arial" pitchFamily="34" charset="0"/>
              </a:rPr>
              <a:t>Persons operating Quarantine camps/centers should report to ULBs in case of any difficulty in getting the services for disposal of solid waste or biomedical waste.</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229600" cy="1143000"/>
          </a:xfrm>
        </p:spPr>
        <p:txBody>
          <a:bodyPr>
            <a:normAutofit fontScale="90000"/>
          </a:bodyPr>
          <a:lstStyle/>
          <a:p>
            <a:r>
              <a:rPr lang="en-US" b="1" dirty="0" smtClean="0">
                <a:latin typeface="Lucida Sans Unicode" pitchFamily="34" charset="0"/>
                <a:cs typeface="Lucida Sans Unicode" pitchFamily="34" charset="0"/>
              </a:rPr>
              <a:t>Duties of Common Biomedical Waste Treatment Facility (CBWTF):</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2133600"/>
            <a:ext cx="8229600" cy="4724400"/>
          </a:xfrm>
        </p:spPr>
        <p:txBody>
          <a:bodyPr>
            <a:normAutofit fontScale="77500" lnSpcReduction="20000"/>
          </a:bodyPr>
          <a:lstStyle/>
          <a:p>
            <a:pPr algn="just"/>
            <a:r>
              <a:rPr lang="en-US" dirty="0" smtClean="0">
                <a:latin typeface="Arial" pitchFamily="34" charset="0"/>
                <a:cs typeface="Arial" pitchFamily="34" charset="0"/>
              </a:rPr>
              <a:t>Report to SPCBs/PCCs about receiving of waste from COVID-19 isolation wards / Quarantine Camps / Quarantined homes / COVID-19 Testing Centers; </a:t>
            </a:r>
          </a:p>
          <a:p>
            <a:pPr algn="just"/>
            <a:r>
              <a:rPr lang="en-US" dirty="0" smtClean="0">
                <a:latin typeface="Arial" pitchFamily="34" charset="0"/>
                <a:cs typeface="Arial" pitchFamily="34" charset="0"/>
              </a:rPr>
              <a:t> Operator of CBWTF shall ensure regular sanitization of workers involved in handling and collection of biomedical waste; </a:t>
            </a:r>
          </a:p>
          <a:p>
            <a:pPr algn="just"/>
            <a:r>
              <a:rPr lang="en-US" dirty="0" smtClean="0">
                <a:latin typeface="Arial" pitchFamily="34" charset="0"/>
                <a:cs typeface="Arial" pitchFamily="34" charset="0"/>
              </a:rPr>
              <a:t>Workers shall be provided with adequate PPEs including three layer masks, splash proof aprons/gowns, </a:t>
            </a:r>
            <a:r>
              <a:rPr lang="en-US" dirty="0" err="1" smtClean="0">
                <a:latin typeface="Arial" pitchFamily="34" charset="0"/>
                <a:cs typeface="Arial" pitchFamily="34" charset="0"/>
              </a:rPr>
              <a:t>nitrile</a:t>
            </a:r>
            <a:r>
              <a:rPr lang="en-US" dirty="0" smtClean="0">
                <a:latin typeface="Arial" pitchFamily="34" charset="0"/>
                <a:cs typeface="Arial" pitchFamily="34" charset="0"/>
              </a:rPr>
              <a:t> gloves, gum boots and safety goggles; </a:t>
            </a:r>
          </a:p>
          <a:p>
            <a:pPr algn="just"/>
            <a:r>
              <a:rPr lang="en-US" dirty="0" smtClean="0">
                <a:latin typeface="Arial" pitchFamily="34" charset="0"/>
                <a:cs typeface="Arial" pitchFamily="34" charset="0"/>
              </a:rPr>
              <a:t> Use dedicated vehicle to collect COVID-19 ward waste. It is not necessary to place separate label on such vehicles;</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143000"/>
          </a:xfrm>
        </p:spPr>
        <p:txBody>
          <a:bodyPr>
            <a:normAutofit fontScale="90000"/>
          </a:bodyPr>
          <a:lstStyle/>
          <a:p>
            <a:r>
              <a:rPr lang="en-US" b="1" dirty="0" smtClean="0">
                <a:latin typeface="Lucida Sans Unicode" pitchFamily="34" charset="0"/>
                <a:cs typeface="Lucida Sans Unicode" pitchFamily="34" charset="0"/>
              </a:rPr>
              <a:t>Duties of Common Biomedical Waste Treatment Facility (CBWTF)</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533400" y="1981200"/>
            <a:ext cx="8229600" cy="4525963"/>
          </a:xfrm>
        </p:spPr>
        <p:txBody>
          <a:bodyPr>
            <a:normAutofit fontScale="70000" lnSpcReduction="20000"/>
          </a:bodyPr>
          <a:lstStyle/>
          <a:p>
            <a:r>
              <a:rPr lang="en-US" dirty="0" smtClean="0">
                <a:latin typeface="Arial" pitchFamily="34" charset="0"/>
                <a:cs typeface="Arial" pitchFamily="34" charset="0"/>
              </a:rPr>
              <a:t>Vehicle should be sanitized with sodium hypochlorite or any appropriate chemical disinfectant after every trip. </a:t>
            </a:r>
          </a:p>
          <a:p>
            <a:r>
              <a:rPr lang="en-US" dirty="0" smtClean="0">
                <a:latin typeface="Arial" pitchFamily="34" charset="0"/>
                <a:cs typeface="Arial" pitchFamily="34" charset="0"/>
              </a:rPr>
              <a:t>COVID-19 waste should be disposed-off immediately upon receipt at facility. </a:t>
            </a:r>
          </a:p>
          <a:p>
            <a:r>
              <a:rPr lang="en-US" dirty="0" smtClean="0">
                <a:latin typeface="Arial" pitchFamily="34" charset="0"/>
                <a:cs typeface="Arial" pitchFamily="34" charset="0"/>
              </a:rPr>
              <a:t>In case it is required to treat and dispose more quantity of biomedical waste generated from COVID-19 treatment, CBWTF may operate their facilities for extra hours, by giving information to SPCBs/PCCs.</a:t>
            </a:r>
          </a:p>
          <a:p>
            <a:r>
              <a:rPr lang="en-US" dirty="0" smtClean="0">
                <a:latin typeface="Arial" pitchFamily="34" charset="0"/>
                <a:cs typeface="Arial" pitchFamily="34" charset="0"/>
              </a:rPr>
              <a:t>Operator of CBWTF shall maintain separate record for collection, treatment and disposal of COVID-19 waste.</a:t>
            </a:r>
          </a:p>
          <a:p>
            <a:r>
              <a:rPr lang="en-US" dirty="0" smtClean="0">
                <a:latin typeface="Arial" pitchFamily="34" charset="0"/>
                <a:cs typeface="Arial" pitchFamily="34" charset="0"/>
              </a:rPr>
              <a:t>Do not allow any worker showing symptoms of illness to work at the facility. May provide adequate leave to such workers and by protecting their salary</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Duties of SPCBs/PCCs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Arial" pitchFamily="34" charset="0"/>
                <a:cs typeface="Arial" pitchFamily="34" charset="0"/>
              </a:rPr>
              <a:t>Shall maintain records of COVID-19 treatment wards / quarantine centers / quarantines homes in respective States.</a:t>
            </a:r>
          </a:p>
          <a:p>
            <a:pPr algn="just"/>
            <a:r>
              <a:rPr lang="en-US" dirty="0" smtClean="0">
                <a:latin typeface="Arial" pitchFamily="34" charset="0"/>
                <a:cs typeface="Arial" pitchFamily="34" charset="0"/>
              </a:rPr>
              <a:t> Ensure proper collection and disposal of biomedical waste as per BMW Rules, 2016 and </a:t>
            </a:r>
            <a:r>
              <a:rPr lang="en-US" dirty="0" err="1" smtClean="0">
                <a:latin typeface="Arial" pitchFamily="34" charset="0"/>
                <a:cs typeface="Arial" pitchFamily="34" charset="0"/>
              </a:rPr>
              <a:t>SoPS</a:t>
            </a:r>
            <a:r>
              <a:rPr lang="en-US" dirty="0" smtClean="0">
                <a:latin typeface="Arial" pitchFamily="34" charset="0"/>
                <a:cs typeface="Arial" pitchFamily="34" charset="0"/>
              </a:rPr>
              <a:t> given in this guidance document;</a:t>
            </a:r>
          </a:p>
          <a:p>
            <a:pPr algn="just"/>
            <a:r>
              <a:rPr lang="en-US" dirty="0" smtClean="0">
                <a:latin typeface="Arial" pitchFamily="34" charset="0"/>
                <a:cs typeface="Arial" pitchFamily="34" charset="0"/>
              </a:rPr>
              <a:t>Allow CBWTFs to operate for extra hours as per requirement;</a:t>
            </a:r>
          </a:p>
          <a:p>
            <a:pPr algn="just"/>
            <a:r>
              <a:rPr lang="en-US" dirty="0" smtClean="0">
                <a:latin typeface="Arial" pitchFamily="34" charset="0"/>
                <a:cs typeface="Arial" pitchFamily="34" charset="0"/>
              </a:rPr>
              <a:t>May not insist on </a:t>
            </a:r>
            <a:r>
              <a:rPr lang="en-US" dirty="0" err="1" smtClean="0">
                <a:latin typeface="Arial" pitchFamily="34" charset="0"/>
                <a:cs typeface="Arial" pitchFamily="34" charset="0"/>
              </a:rPr>
              <a:t>authorisation</a:t>
            </a:r>
            <a:r>
              <a:rPr lang="en-US" dirty="0" smtClean="0">
                <a:latin typeface="Arial" pitchFamily="34" charset="0"/>
                <a:cs typeface="Arial" pitchFamily="34" charset="0"/>
              </a:rPr>
              <a:t> of quarantine camps as such facilities does not qualify as health facilities. However, may allow CBWTFs to collect biomedical waste as and when required;</a:t>
            </a:r>
          </a:p>
          <a:p>
            <a:pPr algn="just">
              <a:buNone/>
            </a:pPr>
            <a:r>
              <a:rPr lang="en-US" dirty="0" smtClean="0">
                <a:latin typeface="Arial" pitchFamily="34" charset="0"/>
                <a:cs typeface="Arial" pitchFamily="34" charset="0"/>
              </a:rPr>
              <a:t> </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lstStyle/>
          <a:p>
            <a:r>
              <a:rPr lang="en-US" b="1" dirty="0" smtClean="0">
                <a:latin typeface="Lucida Sans Unicode" pitchFamily="34" charset="0"/>
                <a:cs typeface="Lucida Sans Unicode" pitchFamily="34" charset="0"/>
              </a:rPr>
              <a:t>Duties of SPCBs/PCCs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76400"/>
            <a:ext cx="8305800" cy="4525963"/>
          </a:xfrm>
        </p:spPr>
        <p:txBody>
          <a:bodyPr>
            <a:normAutofit fontScale="77500" lnSpcReduction="20000"/>
          </a:bodyPr>
          <a:lstStyle/>
          <a:p>
            <a:r>
              <a:rPr lang="en-US" dirty="0" smtClean="0">
                <a:latin typeface="Arial" pitchFamily="34" charset="0"/>
                <a:cs typeface="Arial" pitchFamily="34" charset="0"/>
              </a:rPr>
              <a:t> In case of States not having CBWTFs as well as rural or remote areas, not having access to CBWTFs, the existing captive facilities of any hospital may be identified for disposal of COVID- 19 waste as per provisions under BMWM Rules, 2016 and these guidelines.</a:t>
            </a:r>
          </a:p>
          <a:p>
            <a:r>
              <a:rPr lang="en-US" dirty="0" smtClean="0">
                <a:latin typeface="Arial" pitchFamily="34" charset="0"/>
                <a:cs typeface="Arial" pitchFamily="34" charset="0"/>
              </a:rPr>
              <a:t> Coordinate with CBWTFs and ULBs in establishing adequate collection and disposal of COVID- 19 waste. </a:t>
            </a:r>
          </a:p>
          <a:p>
            <a:r>
              <a:rPr lang="en-US" dirty="0" smtClean="0">
                <a:latin typeface="Arial" pitchFamily="34" charset="0"/>
                <a:cs typeface="Arial" pitchFamily="34" charset="0"/>
              </a:rPr>
              <a:t>In case of generation of large volume of yellow color coded (</a:t>
            </a:r>
            <a:r>
              <a:rPr lang="en-US" dirty="0" err="1" smtClean="0">
                <a:latin typeface="Arial" pitchFamily="34" charset="0"/>
                <a:cs typeface="Arial" pitchFamily="34" charset="0"/>
              </a:rPr>
              <a:t>incinerable</a:t>
            </a:r>
            <a:r>
              <a:rPr lang="en-US" dirty="0" smtClean="0">
                <a:latin typeface="Arial" pitchFamily="34" charset="0"/>
                <a:cs typeface="Arial" pitchFamily="34" charset="0"/>
              </a:rPr>
              <a:t>) COVID-19 waste, permit HW incinerators at existing TSDFs to incinerate the same by ensuring separate arrangement for handling and waste feeding.</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lstStyle/>
          <a:p>
            <a:r>
              <a:rPr lang="en-US" b="1" dirty="0" smtClean="0">
                <a:latin typeface="Lucida Sans Unicode" pitchFamily="34" charset="0"/>
                <a:cs typeface="Lucida Sans Unicode" pitchFamily="34" charset="0"/>
              </a:rPr>
              <a:t>Duties of Urban Local Bodies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lnSpcReduction="10000"/>
          </a:bodyPr>
          <a:lstStyle/>
          <a:p>
            <a:pPr algn="just">
              <a:buNone/>
            </a:pPr>
            <a:r>
              <a:rPr lang="en-US" sz="2800" dirty="0" smtClean="0"/>
              <a:t>    </a:t>
            </a:r>
            <a:r>
              <a:rPr lang="en-US" sz="2800" dirty="0" smtClean="0">
                <a:latin typeface="Arial" pitchFamily="34" charset="0"/>
                <a:cs typeface="Arial" pitchFamily="34" charset="0"/>
              </a:rPr>
              <a:t>Urban Local Bodies are responsible for ensuring safe collection and disposal of biomedical waste, if any, generated form Quarantine Camps/ Quarantine Homes/ Home Care for COVID-19 suspected persons. </a:t>
            </a:r>
          </a:p>
          <a:p>
            <a:pPr algn="just">
              <a:buNone/>
            </a:pPr>
            <a:endParaRPr lang="en-US" sz="2800" dirty="0" smtClean="0">
              <a:latin typeface="Arial" pitchFamily="34" charset="0"/>
              <a:cs typeface="Arial" pitchFamily="34" charset="0"/>
            </a:endParaRPr>
          </a:p>
          <a:p>
            <a:pPr algn="just">
              <a:buNone/>
            </a:pPr>
            <a:r>
              <a:rPr lang="en-US" sz="2800" dirty="0" smtClean="0">
                <a:latin typeface="Arial" pitchFamily="34" charset="0"/>
                <a:cs typeface="Arial" pitchFamily="34" charset="0"/>
              </a:rPr>
              <a:t>     Information on each Quarantine Camps/ Quarantine Homes/ Home-Care should be available with local administration and provide updated list to SPCBs from time to time; </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lstStyle/>
          <a:p>
            <a:r>
              <a:rPr lang="en-US" b="1" dirty="0" smtClean="0">
                <a:latin typeface="Lucida Sans Unicode" pitchFamily="34" charset="0"/>
                <a:cs typeface="Lucida Sans Unicode" pitchFamily="34" charset="0"/>
              </a:rPr>
              <a:t>Duties of Urban Local Bodies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algn="just"/>
            <a:r>
              <a:rPr lang="en-US" sz="2800" dirty="0" smtClean="0">
                <a:latin typeface="Arial" pitchFamily="34" charset="0"/>
                <a:cs typeface="Arial" pitchFamily="34" charset="0"/>
              </a:rPr>
              <a:t>In case of quarantine camps, ensure that biomedical waste is collected directly by CBWTFs identified by ULB. Waste from quarantine camps to be lifted by CBWTFs on call basis as and when the biomedical waste gets generated. Provide contact details of CBWTF operator at Quarantine Camps;</a:t>
            </a:r>
          </a:p>
          <a:p>
            <a:pPr algn="just"/>
            <a:r>
              <a:rPr lang="en-US" sz="2800" dirty="0" smtClean="0">
                <a:latin typeface="Arial" pitchFamily="34" charset="0"/>
                <a:cs typeface="Arial" pitchFamily="34" charset="0"/>
              </a:rPr>
              <a:t>Provide necessary support, security including </a:t>
            </a:r>
            <a:r>
              <a:rPr lang="en-US" sz="2800" dirty="0" err="1" smtClean="0">
                <a:latin typeface="Arial" pitchFamily="34" charset="0"/>
                <a:cs typeface="Arial" pitchFamily="34" charset="0"/>
              </a:rPr>
              <a:t>authorisation</a:t>
            </a:r>
            <a:r>
              <a:rPr lang="en-US" sz="2800" dirty="0" smtClean="0">
                <a:latin typeface="Arial" pitchFamily="34" charset="0"/>
                <a:cs typeface="Arial" pitchFamily="34" charset="0"/>
              </a:rPr>
              <a:t> to staff of CBWTFs;</a:t>
            </a:r>
          </a:p>
          <a:p>
            <a:pPr algn="just"/>
            <a:r>
              <a:rPr lang="en-US" sz="2800" dirty="0" smtClean="0">
                <a:latin typeface="Arial" pitchFamily="34" charset="0"/>
                <a:cs typeface="Arial" pitchFamily="34" charset="0"/>
              </a:rPr>
              <a:t>ULB shall engage CBWTF operator for ultimate disposal of biomedical waste collected from quarantine home/home care or waste deposition centers </a:t>
            </a:r>
          </a:p>
          <a:p>
            <a:pPr algn="just"/>
            <a:r>
              <a:rPr lang="en-US" sz="2800" dirty="0" smtClean="0">
                <a:latin typeface="Arial" pitchFamily="34" charset="0"/>
                <a:cs typeface="Arial" pitchFamily="34" charset="0"/>
              </a:rPr>
              <a:t>or from door steps as may be required depending on local situation; ULB shall make agreement with CBWTF in this regard. </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lstStyle/>
          <a:p>
            <a:r>
              <a:rPr lang="en-US" b="1" dirty="0" smtClean="0">
                <a:latin typeface="Lucida Sans Unicode" pitchFamily="34" charset="0"/>
                <a:cs typeface="Lucida Sans Unicode" pitchFamily="34" charset="0"/>
              </a:rPr>
              <a:t>Duties of Urban Local Bodies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fontScale="85000" lnSpcReduction="20000"/>
          </a:bodyPr>
          <a:lstStyle/>
          <a:p>
            <a:pPr algn="just">
              <a:buNone/>
            </a:pPr>
            <a:r>
              <a:rPr lang="en-US" sz="2800" dirty="0" smtClean="0">
                <a:latin typeface="Arial" pitchFamily="34" charset="0"/>
                <a:cs typeface="Arial" pitchFamily="34" charset="0"/>
              </a:rPr>
              <a:t>ULBs envisage following options to facilitate safe collection and disposal of biomedical waste from quarantined homes/Home care; </a:t>
            </a:r>
          </a:p>
          <a:p>
            <a:pPr algn="just"/>
            <a:r>
              <a:rPr lang="en-US" sz="2800" dirty="0" smtClean="0">
                <a:solidFill>
                  <a:srgbClr val="FF0000"/>
                </a:solidFill>
                <a:latin typeface="Arial" pitchFamily="34" charset="0"/>
                <a:cs typeface="Arial" pitchFamily="34" charset="0"/>
              </a:rPr>
              <a:t>Engage authorized waste collectors </a:t>
            </a:r>
            <a:r>
              <a:rPr lang="en-US" sz="2800" dirty="0" smtClean="0">
                <a:latin typeface="Arial" pitchFamily="34" charset="0"/>
                <a:cs typeface="Arial" pitchFamily="34" charset="0"/>
              </a:rPr>
              <a:t>for door steps collection of biomedical waste and transfer to collection points for further pick-up by CBWTF; and/or </a:t>
            </a:r>
          </a:p>
          <a:p>
            <a:pPr algn="just"/>
            <a:r>
              <a:rPr lang="en-US" sz="2800" dirty="0" smtClean="0">
                <a:latin typeface="Arial" pitchFamily="34" charset="0"/>
                <a:cs typeface="Arial" pitchFamily="34" charset="0"/>
              </a:rPr>
              <a:t>In case number of quarantined homes/Home-care units are</a:t>
            </a:r>
            <a:r>
              <a:rPr lang="en-US" sz="2800" dirty="0" smtClean="0">
                <a:solidFill>
                  <a:srgbClr val="FF0000"/>
                </a:solidFill>
                <a:latin typeface="Arial" pitchFamily="34" charset="0"/>
                <a:cs typeface="Arial" pitchFamily="34" charset="0"/>
              </a:rPr>
              <a:t> less</a:t>
            </a:r>
            <a:r>
              <a:rPr lang="en-US" sz="2800" dirty="0" smtClean="0">
                <a:latin typeface="Arial" pitchFamily="34" charset="0"/>
                <a:cs typeface="Arial" pitchFamily="34" charset="0"/>
              </a:rPr>
              <a:t>, </a:t>
            </a:r>
            <a:r>
              <a:rPr lang="en-US" sz="2800" dirty="0" smtClean="0">
                <a:solidFill>
                  <a:srgbClr val="FF0000"/>
                </a:solidFill>
                <a:latin typeface="Arial" pitchFamily="34" charset="0"/>
                <a:cs typeface="Arial" pitchFamily="34" charset="0"/>
              </a:rPr>
              <a:t>ULBs may engage services of CBWTFs to collect </a:t>
            </a:r>
            <a:r>
              <a:rPr lang="en-US" sz="2800" dirty="0" smtClean="0">
                <a:latin typeface="Arial" pitchFamily="34" charset="0"/>
                <a:cs typeface="Arial" pitchFamily="34" charset="0"/>
              </a:rPr>
              <a:t>the waste directly from door-steps.</a:t>
            </a:r>
          </a:p>
          <a:p>
            <a:pPr algn="just"/>
            <a:r>
              <a:rPr lang="en-US" sz="2800" dirty="0" smtClean="0">
                <a:solidFill>
                  <a:srgbClr val="FF0000"/>
                </a:solidFill>
                <a:latin typeface="Arial" pitchFamily="34" charset="0"/>
                <a:cs typeface="Arial" pitchFamily="34" charset="0"/>
              </a:rPr>
              <a:t>Provide yellow colored bags (designated for BMW) </a:t>
            </a:r>
            <a:r>
              <a:rPr lang="en-US" sz="2800" dirty="0" smtClean="0">
                <a:latin typeface="Arial" pitchFamily="34" charset="0"/>
                <a:cs typeface="Arial" pitchFamily="34" charset="0"/>
              </a:rPr>
              <a:t>to the persons responsible for operating Quarantine Camp or home-care. If required, such bags may be provided through CBWTF.</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792162"/>
          </a:xfrm>
        </p:spPr>
        <p:txBody>
          <a:bodyPr/>
          <a:lstStyle/>
          <a:p>
            <a:r>
              <a:rPr lang="en-US" b="1" dirty="0" smtClean="0">
                <a:latin typeface="Lucida Sans Unicode" pitchFamily="34" charset="0"/>
                <a:cs typeface="Lucida Sans Unicode" pitchFamily="34" charset="0"/>
              </a:rPr>
              <a:t>Duties of Urban Local Bodies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95400"/>
            <a:ext cx="8229600" cy="5562600"/>
          </a:xfrm>
        </p:spPr>
        <p:txBody>
          <a:bodyPr>
            <a:normAutofit fontScale="77500" lnSpcReduction="20000"/>
          </a:bodyPr>
          <a:lstStyle/>
          <a:p>
            <a:pPr>
              <a:buNone/>
            </a:pPr>
            <a:r>
              <a:rPr lang="en-US" dirty="0" smtClean="0">
                <a:latin typeface="Arial" pitchFamily="34" charset="0"/>
                <a:cs typeface="Arial" pitchFamily="34" charset="0"/>
              </a:rPr>
              <a:t>ULBs shall ensure the following in engaging authorized waste collectors at door-steps or at waste deposition centers; </a:t>
            </a:r>
          </a:p>
          <a:p>
            <a:pPr algn="just"/>
            <a:r>
              <a:rPr lang="en-US" dirty="0" smtClean="0">
                <a:latin typeface="Arial" pitchFamily="34" charset="0"/>
                <a:cs typeface="Arial" pitchFamily="34" charset="0"/>
              </a:rPr>
              <a:t>Create a separate team of workers who shall be engaged in door step waste collection at waste deposition centres or at quarantine homes or home care.</a:t>
            </a:r>
          </a:p>
          <a:p>
            <a:pPr algn="just"/>
            <a:r>
              <a:rPr lang="en-US" dirty="0" smtClean="0">
                <a:latin typeface="Arial" pitchFamily="34" charset="0"/>
                <a:cs typeface="Arial" pitchFamily="34" charset="0"/>
              </a:rPr>
              <a:t> Ensure that only designated staff collects biomedical waste from quarantine homes or home care. </a:t>
            </a:r>
          </a:p>
          <a:p>
            <a:pPr algn="just"/>
            <a:r>
              <a:rPr lang="en-US" dirty="0" smtClean="0">
                <a:latin typeface="Arial" pitchFamily="34" charset="0"/>
                <a:cs typeface="Arial" pitchFamily="34" charset="0"/>
              </a:rPr>
              <a:t>Training should be provided for sanitization, about collection of biomedical waste, precautionary measures to handle biomedical waste.</a:t>
            </a:r>
          </a:p>
          <a:p>
            <a:pPr algn="just"/>
            <a:r>
              <a:rPr lang="en-US" dirty="0" smtClean="0">
                <a:latin typeface="Arial" pitchFamily="34" charset="0"/>
                <a:cs typeface="Arial" pitchFamily="34" charset="0"/>
              </a:rPr>
              <a:t>Impart training to waste collector in handling of biomedical waste including methods of sanitization. Training to waste collectors should be arranged through CBWTF operators; </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563562"/>
          </a:xfrm>
        </p:spPr>
        <p:txBody>
          <a:bodyPr>
            <a:normAutofit fontScale="90000"/>
          </a:bodyPr>
          <a:lstStyle/>
          <a:p>
            <a:r>
              <a:rPr lang="en-US" b="1" dirty="0" smtClean="0">
                <a:latin typeface="Lucida Sans Unicode" pitchFamily="34" charset="0"/>
                <a:cs typeface="Lucida Sans Unicode" pitchFamily="34" charset="0"/>
              </a:rPr>
              <a:t>Duties of Urban Local Bodies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371600"/>
            <a:ext cx="8229600" cy="5486400"/>
          </a:xfrm>
        </p:spPr>
        <p:txBody>
          <a:bodyPr>
            <a:normAutofit fontScale="77500" lnSpcReduction="20000"/>
          </a:bodyPr>
          <a:lstStyle/>
          <a:p>
            <a:pPr algn="just"/>
            <a:r>
              <a:rPr lang="en-US" dirty="0" smtClean="0">
                <a:latin typeface="Arial" pitchFamily="34" charset="0"/>
                <a:cs typeface="Arial" pitchFamily="34" charset="0"/>
              </a:rPr>
              <a:t>The staff involved in handling and collection of waste from quarantine homes or home care centers shall be provided with </a:t>
            </a:r>
            <a:r>
              <a:rPr lang="en-US" dirty="0" smtClean="0">
                <a:solidFill>
                  <a:srgbClr val="FF0000"/>
                </a:solidFill>
                <a:latin typeface="Arial" pitchFamily="34" charset="0"/>
                <a:cs typeface="Arial" pitchFamily="34" charset="0"/>
              </a:rPr>
              <a:t>adequate Personnel Protective Equipment </a:t>
            </a:r>
            <a:r>
              <a:rPr lang="en-US" dirty="0" smtClean="0">
                <a:latin typeface="Arial" pitchFamily="34" charset="0"/>
                <a:cs typeface="Arial" pitchFamily="34" charset="0"/>
              </a:rPr>
              <a:t>such as three layer masks, splash proof aprons/gowns, heavy-duty gloves, gum boots and safety goggles. </a:t>
            </a:r>
          </a:p>
          <a:p>
            <a:pPr algn="just"/>
            <a:r>
              <a:rPr lang="en-US" dirty="0" smtClean="0">
                <a:latin typeface="Arial" pitchFamily="34" charset="0"/>
                <a:cs typeface="Arial" pitchFamily="34" charset="0"/>
              </a:rPr>
              <a:t> These </a:t>
            </a:r>
            <a:r>
              <a:rPr lang="en-US" dirty="0" smtClean="0">
                <a:solidFill>
                  <a:srgbClr val="FF0000"/>
                </a:solidFill>
                <a:latin typeface="Arial" pitchFamily="34" charset="0"/>
                <a:cs typeface="Arial" pitchFamily="34" charset="0"/>
              </a:rPr>
              <a:t>PPEs are required to be worn all the time while collecting of waste </a:t>
            </a:r>
            <a:r>
              <a:rPr lang="en-US" dirty="0" smtClean="0">
                <a:latin typeface="Arial" pitchFamily="34" charset="0"/>
                <a:cs typeface="Arial" pitchFamily="34" charset="0"/>
              </a:rPr>
              <a:t>from quarantine center/quarantine homes/home care/waste deposition centres. </a:t>
            </a:r>
          </a:p>
          <a:p>
            <a:pPr algn="just"/>
            <a:r>
              <a:rPr lang="en-US" dirty="0" smtClean="0">
                <a:latin typeface="Arial" pitchFamily="34" charset="0"/>
                <a:cs typeface="Arial" pitchFamily="34" charset="0"/>
              </a:rPr>
              <a:t>Use dedicated carts / trolleys / vehicles for transport of biomedical waste. Ensure sanitization of </a:t>
            </a:r>
            <a:r>
              <a:rPr lang="en-US" dirty="0" smtClean="0">
                <a:solidFill>
                  <a:srgbClr val="FF0000"/>
                </a:solidFill>
                <a:latin typeface="Arial" pitchFamily="34" charset="0"/>
                <a:cs typeface="Arial" pitchFamily="34" charset="0"/>
              </a:rPr>
              <a:t>vehicles with 1% hypochlorite after each trip. </a:t>
            </a:r>
          </a:p>
          <a:p>
            <a:pPr algn="just"/>
            <a:r>
              <a:rPr lang="en-US" dirty="0" smtClean="0">
                <a:latin typeface="Arial" pitchFamily="34" charset="0"/>
                <a:cs typeface="Arial" pitchFamily="34" charset="0"/>
              </a:rPr>
              <a:t> Ensure that, waste collectors arriving at quarantine center or at home care shall spray </a:t>
            </a:r>
            <a:r>
              <a:rPr lang="en-US" dirty="0" smtClean="0">
                <a:solidFill>
                  <a:srgbClr val="FF0000"/>
                </a:solidFill>
                <a:latin typeface="Arial" pitchFamily="34" charset="0"/>
                <a:cs typeface="Arial" pitchFamily="34" charset="0"/>
              </a:rPr>
              <a:t>the disinfectant (1% hypochlorite solution) </a:t>
            </a:r>
            <a:r>
              <a:rPr lang="en-US" dirty="0" smtClean="0">
                <a:latin typeface="Arial" pitchFamily="34" charset="0"/>
                <a:cs typeface="Arial" pitchFamily="34" charset="0"/>
              </a:rPr>
              <a:t>on the bin used for yellow bag.</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cs typeface="Lucida Sans Unicode" pitchFamily="34" charset="0"/>
              </a:rPr>
              <a:t>Guidelines</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2800" dirty="0" smtClean="0">
                <a:latin typeface="Arial" pitchFamily="34" charset="0"/>
                <a:cs typeface="Arial" pitchFamily="34" charset="0"/>
              </a:rPr>
              <a:t>For handling, treatment and disposal of COVID 19 waste at</a:t>
            </a:r>
          </a:p>
          <a:p>
            <a:r>
              <a:rPr lang="en-US" sz="2800" dirty="0" smtClean="0">
                <a:latin typeface="Arial" pitchFamily="34" charset="0"/>
                <a:cs typeface="Arial" pitchFamily="34" charset="0"/>
              </a:rPr>
              <a:t> Healthcare Facilities,</a:t>
            </a:r>
          </a:p>
          <a:p>
            <a:r>
              <a:rPr lang="en-US" sz="2800" dirty="0" smtClean="0">
                <a:latin typeface="Arial" pitchFamily="34" charset="0"/>
                <a:cs typeface="Arial" pitchFamily="34" charset="0"/>
              </a:rPr>
              <a:t> Quarantine Camps/ Quarantine-homes</a:t>
            </a:r>
          </a:p>
          <a:p>
            <a:r>
              <a:rPr lang="en-US" sz="2800" dirty="0" smtClean="0">
                <a:latin typeface="Arial" pitchFamily="34" charset="0"/>
                <a:cs typeface="Arial" pitchFamily="34" charset="0"/>
              </a:rPr>
              <a:t> Home-care,</a:t>
            </a:r>
          </a:p>
          <a:p>
            <a:r>
              <a:rPr lang="en-US" sz="2800" dirty="0" smtClean="0">
                <a:latin typeface="Arial" pitchFamily="34" charset="0"/>
                <a:cs typeface="Arial" pitchFamily="34" charset="0"/>
              </a:rPr>
              <a:t> Sample Collection Centers, </a:t>
            </a:r>
          </a:p>
          <a:p>
            <a:r>
              <a:rPr lang="en-US" sz="2800" dirty="0" smtClean="0">
                <a:latin typeface="Arial" pitchFamily="34" charset="0"/>
                <a:cs typeface="Arial" pitchFamily="34" charset="0"/>
              </a:rPr>
              <a:t>Laboratories, </a:t>
            </a:r>
          </a:p>
          <a:p>
            <a:r>
              <a:rPr lang="en-US" sz="2800" dirty="0" smtClean="0">
                <a:latin typeface="Arial" pitchFamily="34" charset="0"/>
                <a:cs typeface="Arial" pitchFamily="34" charset="0"/>
              </a:rPr>
              <a:t>SPCBs/PCCs, </a:t>
            </a:r>
          </a:p>
          <a:p>
            <a:r>
              <a:rPr lang="en-US" sz="2800" dirty="0" smtClean="0">
                <a:latin typeface="Arial" pitchFamily="34" charset="0"/>
                <a:cs typeface="Arial" pitchFamily="34" charset="0"/>
              </a:rPr>
              <a:t>ULBs and CBWTFs</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lstStyle/>
          <a:p>
            <a:r>
              <a:rPr lang="en-US" b="1" dirty="0" smtClean="0">
                <a:latin typeface="Lucida Sans Unicode" pitchFamily="34" charset="0"/>
                <a:cs typeface="Lucida Sans Unicode" pitchFamily="34" charset="0"/>
              </a:rPr>
              <a:t>Duties of Urban Local Bodies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pPr algn="just"/>
            <a:r>
              <a:rPr lang="en-US" dirty="0" smtClean="0">
                <a:latin typeface="Arial" pitchFamily="34" charset="0"/>
                <a:cs typeface="Arial" pitchFamily="34" charset="0"/>
              </a:rPr>
              <a:t>Establish common waste deposition centers (as stipulated under SWM Rules, 2016) for receiving / collection of biomedical waste. For this purpose, existing </a:t>
            </a:r>
            <a:r>
              <a:rPr lang="en-US" dirty="0" err="1" smtClean="0">
                <a:latin typeface="Arial" pitchFamily="34" charset="0"/>
                <a:cs typeface="Arial" pitchFamily="34" charset="0"/>
              </a:rPr>
              <a:t>Dhalaos</a:t>
            </a:r>
            <a:r>
              <a:rPr lang="en-US" dirty="0" smtClean="0">
                <a:latin typeface="Arial" pitchFamily="34" charset="0"/>
                <a:cs typeface="Arial" pitchFamily="34" charset="0"/>
              </a:rPr>
              <a:t> if any may be converted suitably. </a:t>
            </a:r>
          </a:p>
          <a:p>
            <a:pPr algn="just"/>
            <a:r>
              <a:rPr lang="en-US" dirty="0" smtClean="0">
                <a:latin typeface="Arial" pitchFamily="34" charset="0"/>
                <a:cs typeface="Arial" pitchFamily="34" charset="0"/>
              </a:rPr>
              <a:t>The general solid waste collected from quarantine homes or home care shall be disposed off as per SWM Rules, 2016. </a:t>
            </a:r>
          </a:p>
          <a:p>
            <a:pPr algn="just"/>
            <a:r>
              <a:rPr lang="en-US" dirty="0" smtClean="0">
                <a:latin typeface="Arial" pitchFamily="34" charset="0"/>
                <a:cs typeface="Arial" pitchFamily="34" charset="0"/>
              </a:rPr>
              <a:t>Services of Common Biomedical Waste Treatment &amp; Disposal Facilities (CBWTFs) and staff associated with CBWTFs for collection, transportation, treatment and disposal of biomedical waste generated from hospitals including COVID-19 isolation wards, Quarantine Camps, etc. may be considered an essential service as part of health infrastructure. </a:t>
            </a:r>
          </a:p>
          <a:p>
            <a:pPr algn="just"/>
            <a:r>
              <a:rPr lang="en-US" dirty="0" smtClean="0">
                <a:latin typeface="Arial" pitchFamily="34" charset="0"/>
                <a:cs typeface="Arial" pitchFamily="34" charset="0"/>
              </a:rPr>
              <a:t>Facilitate smooth operations of CBWTFs.</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Source:</a:t>
            </a:r>
            <a:br>
              <a:rPr lang="en-US" dirty="0" smtClean="0"/>
            </a:br>
            <a:r>
              <a:rPr lang="en-US" dirty="0" smtClean="0"/>
              <a:t> https://www.mohfw.gov.in/pdf/63948609501585568987wastesguidelines.pdf</a:t>
            </a:r>
            <a:endParaRPr lang="en-US" dirty="0"/>
          </a:p>
        </p:txBody>
      </p:sp>
      <p:pic>
        <p:nvPicPr>
          <p:cNvPr id="3"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600200"/>
          </a:xfrm>
        </p:spPr>
        <p:txBody>
          <a:bodyPr>
            <a:normAutofit/>
          </a:bodyPr>
          <a:lstStyle/>
          <a:p>
            <a:pPr algn="ctr">
              <a:buNone/>
            </a:pPr>
            <a:r>
              <a:rPr lang="en-GB" sz="8800" dirty="0" smtClean="0"/>
              <a:t>Thank You </a:t>
            </a:r>
            <a:endParaRPr lang="en-US" sz="8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pic>
        <p:nvPicPr>
          <p:cNvPr id="5" name="Picture 4" descr="C:\Users\ollin\Downloads\SIHFW logo.PNG"/>
          <p:cNvPicPr>
            <a:picLocks noChangeAspect="1" noChangeArrowheads="1"/>
          </p:cNvPicPr>
          <p:nvPr/>
        </p:nvPicPr>
        <p:blipFill>
          <a:blip r:embed="rId2" cstate="print"/>
          <a:srcRect/>
          <a:stretch>
            <a:fillRect/>
          </a:stretch>
        </p:blipFill>
        <p:spPr bwMode="auto">
          <a:xfrm>
            <a:off x="8062912" y="14692"/>
            <a:ext cx="1081088" cy="112830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COVID-19 Isolation wards:</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Autofit/>
          </a:bodyPr>
          <a:lstStyle/>
          <a:p>
            <a:pPr algn="just"/>
            <a:r>
              <a:rPr lang="en-US" sz="2800" dirty="0" smtClean="0">
                <a:latin typeface="Arial" pitchFamily="34" charset="0"/>
                <a:cs typeface="Arial" pitchFamily="34" charset="0"/>
              </a:rPr>
              <a:t>Keep separate color coded bins/bags/containers in wards and maintain proper segregation of waste as per BMWM Rules, 2016 as amended and CPCB guidelines for implementation of BMW Management Rules.</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 </a:t>
            </a:r>
            <a:r>
              <a:rPr lang="en-US" sz="2800" dirty="0" smtClean="0">
                <a:solidFill>
                  <a:srgbClr val="FF0000"/>
                </a:solidFill>
                <a:latin typeface="Arial" pitchFamily="34" charset="0"/>
                <a:cs typeface="Arial" pitchFamily="34" charset="0"/>
              </a:rPr>
              <a:t>As precaution double layered bags (using 2 bags) should be used for collection of waste from COVID-19 isolation wards so as to ensure adequate strength and no-leaks; </a:t>
            </a:r>
            <a:endParaRPr lang="en-US" sz="2800" dirty="0">
              <a:solidFill>
                <a:srgbClr val="FF0000"/>
              </a:solidFill>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305800" cy="5135563"/>
          </a:xfrm>
        </p:spPr>
        <p:txBody>
          <a:bodyPr>
            <a:normAutofit fontScale="77500" lnSpcReduction="20000"/>
          </a:bodyPr>
          <a:lstStyle/>
          <a:p>
            <a:pPr algn="just"/>
            <a:r>
              <a:rPr lang="en-US" dirty="0" smtClean="0">
                <a:latin typeface="Arial" pitchFamily="34" charset="0"/>
                <a:cs typeface="Arial" pitchFamily="34" charset="0"/>
              </a:rPr>
              <a:t>Collect and store biomedical waste separately prior to handing over the same CBWTF. </a:t>
            </a:r>
          </a:p>
          <a:p>
            <a:pPr algn="just"/>
            <a:r>
              <a:rPr lang="en-US" dirty="0" smtClean="0">
                <a:latin typeface="Arial" pitchFamily="34" charset="0"/>
                <a:cs typeface="Arial" pitchFamily="34" charset="0"/>
              </a:rPr>
              <a:t>Use a dedicated collection </a:t>
            </a:r>
            <a:r>
              <a:rPr lang="en-US" dirty="0" smtClean="0">
                <a:solidFill>
                  <a:srgbClr val="FF0000"/>
                </a:solidFill>
                <a:latin typeface="Arial" pitchFamily="34" charset="0"/>
                <a:cs typeface="Arial" pitchFamily="34" charset="0"/>
              </a:rPr>
              <a:t>bin </a:t>
            </a:r>
            <a:r>
              <a:rPr lang="en-US" dirty="0" err="1" smtClean="0">
                <a:solidFill>
                  <a:srgbClr val="FF0000"/>
                </a:solidFill>
                <a:latin typeface="Arial" pitchFamily="34" charset="0"/>
                <a:cs typeface="Arial" pitchFamily="34" charset="0"/>
              </a:rPr>
              <a:t>labelled</a:t>
            </a:r>
            <a:r>
              <a:rPr lang="en-US" dirty="0" smtClean="0">
                <a:solidFill>
                  <a:srgbClr val="FF0000"/>
                </a:solidFill>
                <a:latin typeface="Arial" pitchFamily="34" charset="0"/>
                <a:cs typeface="Arial" pitchFamily="34" charset="0"/>
              </a:rPr>
              <a:t> as “COVID-19” to store COVID-19 waste </a:t>
            </a:r>
            <a:r>
              <a:rPr lang="en-US" dirty="0" smtClean="0">
                <a:latin typeface="Arial" pitchFamily="34" charset="0"/>
                <a:cs typeface="Arial" pitchFamily="34" charset="0"/>
              </a:rPr>
              <a:t>and keep separately in temporary storage room prior to handing over to authorized staff of CBWTF.</a:t>
            </a:r>
          </a:p>
          <a:p>
            <a:pPr algn="just"/>
            <a:r>
              <a:rPr lang="en-US" dirty="0" smtClean="0">
                <a:latin typeface="Arial" pitchFamily="34" charset="0"/>
                <a:cs typeface="Arial" pitchFamily="34" charset="0"/>
              </a:rPr>
              <a:t> Biomedical waste collected in such isolation wards can also be </a:t>
            </a:r>
            <a:r>
              <a:rPr lang="en-US" dirty="0" smtClean="0">
                <a:solidFill>
                  <a:srgbClr val="FF0000"/>
                </a:solidFill>
                <a:latin typeface="Arial" pitchFamily="34" charset="0"/>
                <a:cs typeface="Arial" pitchFamily="34" charset="0"/>
              </a:rPr>
              <a:t>lifted directly from ward into CBWTF collection van. </a:t>
            </a:r>
          </a:p>
          <a:p>
            <a:pPr algn="just"/>
            <a:r>
              <a:rPr lang="en-US" dirty="0" smtClean="0">
                <a:latin typeface="Arial" pitchFamily="34" charset="0"/>
                <a:cs typeface="Arial" pitchFamily="34" charset="0"/>
              </a:rPr>
              <a:t>In addition to mandatory </a:t>
            </a:r>
            <a:r>
              <a:rPr lang="en-US" dirty="0" err="1" smtClean="0">
                <a:latin typeface="Arial" pitchFamily="34" charset="0"/>
                <a:cs typeface="Arial" pitchFamily="34" charset="0"/>
              </a:rPr>
              <a:t>labelling</a:t>
            </a:r>
            <a:r>
              <a:rPr lang="en-US" dirty="0" smtClean="0">
                <a:latin typeface="Arial" pitchFamily="34" charset="0"/>
                <a:cs typeface="Arial" pitchFamily="34" charset="0"/>
              </a:rPr>
              <a:t>, bags/containers used for collecting biomedical waste from COVID-19 wards, </a:t>
            </a:r>
            <a:r>
              <a:rPr lang="en-US" dirty="0" smtClean="0">
                <a:solidFill>
                  <a:srgbClr val="FF0000"/>
                </a:solidFill>
                <a:latin typeface="Arial" pitchFamily="34" charset="0"/>
                <a:cs typeface="Arial" pitchFamily="34" charset="0"/>
              </a:rPr>
              <a:t>should be </a:t>
            </a:r>
            <a:r>
              <a:rPr lang="en-US" dirty="0" err="1" smtClean="0">
                <a:solidFill>
                  <a:srgbClr val="FF0000"/>
                </a:solidFill>
                <a:latin typeface="Arial" pitchFamily="34" charset="0"/>
                <a:cs typeface="Arial" pitchFamily="34" charset="0"/>
              </a:rPr>
              <a:t>labelled</a:t>
            </a:r>
            <a:r>
              <a:rPr lang="en-US" dirty="0" smtClean="0">
                <a:solidFill>
                  <a:srgbClr val="FF0000"/>
                </a:solidFill>
                <a:latin typeface="Arial" pitchFamily="34" charset="0"/>
                <a:cs typeface="Arial" pitchFamily="34" charset="0"/>
              </a:rPr>
              <a:t> as “COVID-19 Waste”. </a:t>
            </a:r>
            <a:r>
              <a:rPr lang="en-US" dirty="0" smtClean="0">
                <a:latin typeface="Arial" pitchFamily="34" charset="0"/>
                <a:cs typeface="Arial" pitchFamily="34" charset="0"/>
              </a:rPr>
              <a:t>This marking would enable CBWTFs to identify the waste easily for priority treatment and disposal immediately upon the receipt. </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229600" cy="6172200"/>
          </a:xfrm>
        </p:spPr>
        <p:txBody>
          <a:bodyPr>
            <a:normAutofit fontScale="85000" lnSpcReduction="20000"/>
          </a:bodyPr>
          <a:lstStyle/>
          <a:p>
            <a:pPr algn="just"/>
            <a:r>
              <a:rPr lang="en-US" dirty="0" smtClean="0">
                <a:latin typeface="Arial" pitchFamily="34" charset="0"/>
                <a:cs typeface="Arial" pitchFamily="34" charset="0"/>
              </a:rPr>
              <a:t>General waste not having contamination should be disposed as solid waste as per SWM Rules, 2016;</a:t>
            </a:r>
          </a:p>
          <a:p>
            <a:pPr algn="just"/>
            <a:r>
              <a:rPr lang="en-US" dirty="0" smtClean="0">
                <a:latin typeface="Arial" pitchFamily="34" charset="0"/>
                <a:cs typeface="Arial" pitchFamily="34" charset="0"/>
              </a:rPr>
              <a:t>Maintain </a:t>
            </a:r>
            <a:r>
              <a:rPr lang="en-US" dirty="0" smtClean="0">
                <a:solidFill>
                  <a:srgbClr val="FF0000"/>
                </a:solidFill>
                <a:latin typeface="Arial" pitchFamily="34" charset="0"/>
                <a:cs typeface="Arial" pitchFamily="34" charset="0"/>
              </a:rPr>
              <a:t>separate record of waste generated from COVID-19 isolation wards </a:t>
            </a:r>
            <a:r>
              <a:rPr lang="en-US" dirty="0" smtClean="0">
                <a:latin typeface="Arial" pitchFamily="34" charset="0"/>
                <a:cs typeface="Arial" pitchFamily="34" charset="0"/>
              </a:rPr>
              <a:t>- Use </a:t>
            </a:r>
            <a:r>
              <a:rPr lang="en-US" dirty="0" smtClean="0">
                <a:solidFill>
                  <a:srgbClr val="FF0000"/>
                </a:solidFill>
                <a:latin typeface="Arial" pitchFamily="34" charset="0"/>
                <a:cs typeface="Arial" pitchFamily="34" charset="0"/>
              </a:rPr>
              <a:t>dedicated trolleys and collection bins in COVID-19 isolation wards</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 label “</a:t>
            </a:r>
            <a:r>
              <a:rPr lang="en-US" dirty="0" smtClean="0">
                <a:solidFill>
                  <a:srgbClr val="FF0000"/>
                </a:solidFill>
                <a:latin typeface="Arial" pitchFamily="34" charset="0"/>
                <a:cs typeface="Arial" pitchFamily="34" charset="0"/>
              </a:rPr>
              <a:t>COVID-19 Waste” to be pasted </a:t>
            </a:r>
            <a:r>
              <a:rPr lang="en-US" dirty="0" smtClean="0">
                <a:latin typeface="Arial" pitchFamily="34" charset="0"/>
                <a:cs typeface="Arial" pitchFamily="34" charset="0"/>
              </a:rPr>
              <a:t>on these items also. </a:t>
            </a:r>
            <a:r>
              <a:rPr lang="en-US" dirty="0" smtClean="0">
                <a:solidFill>
                  <a:srgbClr val="FF0000"/>
                </a:solidFill>
                <a:latin typeface="Arial" pitchFamily="34" charset="0"/>
                <a:cs typeface="Arial" pitchFamily="34" charset="0"/>
              </a:rPr>
              <a:t>- The (inner and outer) surface of containers /bins/trolleys used for storage of COVID-19 </a:t>
            </a:r>
            <a:r>
              <a:rPr lang="en-US" dirty="0" smtClean="0">
                <a:latin typeface="Arial" pitchFamily="34" charset="0"/>
                <a:cs typeface="Arial" pitchFamily="34" charset="0"/>
              </a:rPr>
              <a:t>waste should be disinfected with 1% sodium hypochlorite solution daily.</a:t>
            </a:r>
          </a:p>
          <a:p>
            <a:pPr algn="just"/>
            <a:r>
              <a:rPr lang="en-US" dirty="0" smtClean="0">
                <a:latin typeface="Arial" pitchFamily="34" charset="0"/>
                <a:cs typeface="Arial" pitchFamily="34" charset="0"/>
              </a:rPr>
              <a:t>Report opening or operation of </a:t>
            </a:r>
            <a:r>
              <a:rPr lang="en-US" dirty="0" smtClean="0">
                <a:solidFill>
                  <a:srgbClr val="FF0000"/>
                </a:solidFill>
                <a:latin typeface="Arial" pitchFamily="34" charset="0"/>
                <a:cs typeface="Arial" pitchFamily="34" charset="0"/>
              </a:rPr>
              <a:t>COVID-19 ward and COVID ICU ward to SPCBs and respective CBWTF located in the area.</a:t>
            </a:r>
          </a:p>
          <a:p>
            <a:pPr algn="just"/>
            <a:r>
              <a:rPr lang="en-US" dirty="0" smtClean="0">
                <a:solidFill>
                  <a:srgbClr val="FF0000"/>
                </a:solidFill>
                <a:latin typeface="Arial" pitchFamily="34" charset="0"/>
                <a:cs typeface="Arial" pitchFamily="34" charset="0"/>
              </a:rPr>
              <a:t>Depute dedicated sanitation workers separately for biomedical waste and general solid waste </a:t>
            </a:r>
            <a:r>
              <a:rPr lang="en-US" dirty="0" smtClean="0">
                <a:latin typeface="Arial" pitchFamily="34" charset="0"/>
                <a:cs typeface="Arial" pitchFamily="34" charset="0"/>
              </a:rPr>
              <a:t>so that waste can be collected and transferred timely to temporary waste storage area. </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305800" y="0"/>
            <a:ext cx="838200" cy="874811"/>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77200" cy="1295400"/>
          </a:xfrm>
        </p:spPr>
        <p:txBody>
          <a:bodyPr>
            <a:noAutofit/>
          </a:bodyPr>
          <a:lstStyle/>
          <a:p>
            <a:r>
              <a:rPr lang="en-US" sz="3600" b="1" dirty="0" smtClean="0">
                <a:latin typeface="Lucida Sans Unicode" pitchFamily="34" charset="0"/>
                <a:cs typeface="Lucida Sans Unicode" pitchFamily="34" charset="0"/>
              </a:rPr>
              <a:t>Sample Collection Centers and Laboratories for COVID-19 suspected patients </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609600" y="1676400"/>
            <a:ext cx="8229600" cy="4525963"/>
          </a:xfrm>
        </p:spPr>
        <p:txBody>
          <a:bodyPr/>
          <a:lstStyle/>
          <a:p>
            <a:r>
              <a:rPr lang="en-US" dirty="0" smtClean="0">
                <a:latin typeface="Arial" pitchFamily="34" charset="0"/>
                <a:cs typeface="Arial" pitchFamily="34" charset="0"/>
              </a:rPr>
              <a:t>Report opening or operation of COVID-19 sample collection centers and laboratories to concerned SPCB. </a:t>
            </a:r>
          </a:p>
          <a:p>
            <a:r>
              <a:rPr lang="en-US" dirty="0" smtClean="0">
                <a:latin typeface="Arial" pitchFamily="34" charset="0"/>
                <a:cs typeface="Arial" pitchFamily="34" charset="0"/>
              </a:rPr>
              <a:t>Guidelines given for isolation wards should be applied suitably in in case of test centers and laboratories also. </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848600" cy="1143000"/>
          </a:xfrm>
        </p:spPr>
        <p:txBody>
          <a:bodyPr>
            <a:normAutofit fontScale="90000"/>
          </a:bodyPr>
          <a:lstStyle/>
          <a:p>
            <a:r>
              <a:rPr lang="en-US" b="1" dirty="0" smtClean="0">
                <a:latin typeface="Lucida Sans Unicode" pitchFamily="34" charset="0"/>
                <a:cs typeface="Lucida Sans Unicode" pitchFamily="34" charset="0"/>
              </a:rPr>
              <a:t>Biomedical waste at Quarantine Camps</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pPr>
              <a:buNone/>
            </a:pPr>
            <a:r>
              <a:rPr lang="en-US" sz="2800" dirty="0" smtClean="0">
                <a:latin typeface="Arial" pitchFamily="34" charset="0"/>
                <a:cs typeface="Arial" pitchFamily="34" charset="0"/>
              </a:rPr>
              <a:t>Biomedical waste at Quarantine Camps / Home-care will comprise of </a:t>
            </a:r>
          </a:p>
          <a:p>
            <a:r>
              <a:rPr lang="en-US" sz="2800" dirty="0" smtClean="0">
                <a:latin typeface="Arial" pitchFamily="34" charset="0"/>
                <a:cs typeface="Arial" pitchFamily="34" charset="0"/>
              </a:rPr>
              <a:t>Used syringes, </a:t>
            </a:r>
          </a:p>
          <a:p>
            <a:r>
              <a:rPr lang="en-US" sz="2800" dirty="0" smtClean="0">
                <a:latin typeface="Arial" pitchFamily="34" charset="0"/>
                <a:cs typeface="Arial" pitchFamily="34" charset="0"/>
              </a:rPr>
              <a:t>Date expired or discarded medicines,</a:t>
            </a:r>
          </a:p>
          <a:p>
            <a:r>
              <a:rPr lang="en-US" sz="2800" dirty="0" smtClean="0">
                <a:latin typeface="Arial" pitchFamily="34" charset="0"/>
                <a:cs typeface="Arial" pitchFamily="34" charset="0"/>
              </a:rPr>
              <a:t>Used masks/gloves and </a:t>
            </a:r>
          </a:p>
          <a:p>
            <a:r>
              <a:rPr lang="en-US" sz="2800" dirty="0" smtClean="0">
                <a:latin typeface="Arial" pitchFamily="34" charset="0"/>
                <a:cs typeface="Arial" pitchFamily="34" charset="0"/>
              </a:rPr>
              <a:t>In case of patients with other chronic diseases may also include drain bags, urine bags, body fluid or blood soaked tissues/cotton, empty </a:t>
            </a:r>
            <a:r>
              <a:rPr lang="en-US" sz="2800" dirty="0" err="1" smtClean="0">
                <a:latin typeface="Arial" pitchFamily="34" charset="0"/>
                <a:cs typeface="Arial" pitchFamily="34" charset="0"/>
              </a:rPr>
              <a:t>ampules</a:t>
            </a:r>
            <a:r>
              <a:rPr lang="en-US" sz="2800" dirty="0" smtClean="0">
                <a:latin typeface="Arial" pitchFamily="34" charset="0"/>
                <a:cs typeface="Arial" pitchFamily="34" charset="0"/>
              </a:rPr>
              <a:t> etc.</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229600" cy="1143000"/>
          </a:xfrm>
        </p:spPr>
        <p:txBody>
          <a:bodyPr>
            <a:noAutofit/>
          </a:bodyPr>
          <a:lstStyle/>
          <a:p>
            <a:r>
              <a:rPr lang="en-US" sz="3600" b="1" dirty="0" smtClean="0"/>
              <a:t>Responsibilities of persons operating Quarantine Camps/Homes or Home-Care facilities</a:t>
            </a:r>
            <a:endParaRPr lang="en-US" sz="3600" b="1" dirty="0"/>
          </a:p>
        </p:txBody>
      </p:sp>
      <p:sp>
        <p:nvSpPr>
          <p:cNvPr id="3" name="Content Placeholder 2"/>
          <p:cNvSpPr>
            <a:spLocks noGrp="1"/>
          </p:cNvSpPr>
          <p:nvPr>
            <p:ph idx="1"/>
          </p:nvPr>
        </p:nvSpPr>
        <p:spPr/>
        <p:txBody>
          <a:bodyPr>
            <a:noAutofit/>
          </a:bodyPr>
          <a:lstStyle/>
          <a:p>
            <a:pPr algn="just"/>
            <a:r>
              <a:rPr lang="en-US" sz="2800" dirty="0" smtClean="0">
                <a:latin typeface="Arial" pitchFamily="34" charset="0"/>
                <a:cs typeface="Arial" pitchFamily="34" charset="0"/>
              </a:rPr>
              <a:t>However, the persons responsible for operating quarantine camps/centers/home-care for suspected COVID-19 persons need to follow the below mentioned steps to ensure safe handling and disposal of waste</a:t>
            </a:r>
          </a:p>
          <a:p>
            <a:pPr algn="just"/>
            <a:r>
              <a:rPr lang="en-US" sz="2800" dirty="0" smtClean="0">
                <a:latin typeface="Arial" pitchFamily="34" charset="0"/>
                <a:cs typeface="Arial" pitchFamily="34" charset="0"/>
              </a:rPr>
              <a:t>General solid waste (household waste) generated from quarantine centers or camps should be handed over to waste collector identified by Urban Local Bodies or as per the prevailing local method of disposing general solid waste. </a:t>
            </a:r>
          </a:p>
          <a:p>
            <a:pPr algn="just"/>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US" b="1" dirty="0" smtClean="0">
                <a:latin typeface="Lucida Sans Unicode" pitchFamily="34" charset="0"/>
                <a:cs typeface="Lucida Sans Unicode" pitchFamily="34" charset="0"/>
              </a:rPr>
              <a:t>Quarantine Camps/Homes</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19200"/>
            <a:ext cx="8229600" cy="5181600"/>
          </a:xfrm>
        </p:spPr>
        <p:txBody>
          <a:bodyPr>
            <a:normAutofit/>
          </a:bodyPr>
          <a:lstStyle/>
          <a:p>
            <a:pPr algn="just"/>
            <a:r>
              <a:rPr lang="en-US" sz="2800" dirty="0" smtClean="0">
                <a:solidFill>
                  <a:srgbClr val="FF0000"/>
                </a:solidFill>
                <a:latin typeface="Arial" pitchFamily="34" charset="0"/>
                <a:cs typeface="Arial" pitchFamily="34" charset="0"/>
              </a:rPr>
              <a:t>Biomedical waste </a:t>
            </a:r>
            <a:r>
              <a:rPr lang="en-US" sz="2800" dirty="0" smtClean="0">
                <a:latin typeface="Arial" pitchFamily="34" charset="0"/>
                <a:cs typeface="Arial" pitchFamily="34" charset="0"/>
              </a:rPr>
              <a:t>if any generated from quarantine centers/camps should be </a:t>
            </a:r>
            <a:r>
              <a:rPr lang="en-US" sz="2800" dirty="0" smtClean="0">
                <a:solidFill>
                  <a:srgbClr val="FF0000"/>
                </a:solidFill>
                <a:latin typeface="Arial" pitchFamily="34" charset="0"/>
                <a:cs typeface="Arial" pitchFamily="34" charset="0"/>
              </a:rPr>
              <a:t>collected separately in yellow colored bags </a:t>
            </a:r>
            <a:r>
              <a:rPr lang="en-US" sz="2800" dirty="0" smtClean="0">
                <a:latin typeface="Arial" pitchFamily="34" charset="0"/>
                <a:cs typeface="Arial" pitchFamily="34" charset="0"/>
              </a:rPr>
              <a:t>(suitable for biomedical waste collection) provided by ULBs. These </a:t>
            </a:r>
            <a:r>
              <a:rPr lang="en-US" sz="2800" dirty="0" smtClean="0">
                <a:solidFill>
                  <a:srgbClr val="FF0000"/>
                </a:solidFill>
                <a:latin typeface="Arial" pitchFamily="34" charset="0"/>
                <a:cs typeface="Arial" pitchFamily="34" charset="0"/>
              </a:rPr>
              <a:t>bags can be placed in separate and dedicated dust-bins of appropriate size</a:t>
            </a:r>
            <a:r>
              <a:rPr lang="en-US" sz="2800" dirty="0" smtClean="0">
                <a:latin typeface="Arial" pitchFamily="34" charset="0"/>
                <a:cs typeface="Arial" pitchFamily="34" charset="0"/>
              </a:rPr>
              <a:t>. </a:t>
            </a:r>
          </a:p>
          <a:p>
            <a:pPr algn="just"/>
            <a:r>
              <a:rPr lang="en-US" sz="2800" dirty="0" smtClean="0">
                <a:latin typeface="Arial" pitchFamily="34" charset="0"/>
                <a:cs typeface="Arial" pitchFamily="34" charset="0"/>
              </a:rPr>
              <a:t>Persons operating Quarantine camps/centers should call the CBWTF operator to collect biomedical waste as and when it gets generated. Contact details of CBWTFs would be available with Local Authorities. </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1805</Words>
  <Application>Microsoft Office PowerPoint</Application>
  <PresentationFormat>On-screen Show (4:3)</PresentationFormat>
  <Paragraphs>119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Guidelines for Handling, Treatment and Disposal of Waste Generated during Treatment/Diagnosis/ Quarantine of COVID-19 Patients </vt:lpstr>
      <vt:lpstr>Guidelines</vt:lpstr>
      <vt:lpstr>COVID-19 Isolation wards:</vt:lpstr>
      <vt:lpstr>Slide 4</vt:lpstr>
      <vt:lpstr>Slide 5</vt:lpstr>
      <vt:lpstr>Sample Collection Centers and Laboratories for COVID-19 suspected patients </vt:lpstr>
      <vt:lpstr>Biomedical waste at Quarantine Camps</vt:lpstr>
      <vt:lpstr>Responsibilities of persons operating Quarantine Camps/Homes or Home-Care facilities</vt:lpstr>
      <vt:lpstr>Quarantine Camps/Homes</vt:lpstr>
      <vt:lpstr>Slide 10</vt:lpstr>
      <vt:lpstr>Duties of Common Biomedical Waste Treatment Facility (CBWTF):</vt:lpstr>
      <vt:lpstr>Duties of Common Biomedical Waste Treatment Facility (CBWTF)</vt:lpstr>
      <vt:lpstr>Duties of SPCBs/PCCs </vt:lpstr>
      <vt:lpstr>Duties of SPCBs/PCCs </vt:lpstr>
      <vt:lpstr>Duties of Urban Local Bodies </vt:lpstr>
      <vt:lpstr>Duties of Urban Local Bodies </vt:lpstr>
      <vt:lpstr>Duties of Urban Local Bodies </vt:lpstr>
      <vt:lpstr>Duties of Urban Local Bodies </vt:lpstr>
      <vt:lpstr>Duties of Urban Local Bodies </vt:lpstr>
      <vt:lpstr>Duties of Urban Local Bodies </vt:lpstr>
      <vt:lpstr>Source:  https://www.mohfw.gov.in/pdf/63948609501585568987wastesguidelines.pdf</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Handling, Treatment and Disposal of Waste Generated during Treatment/Diagnosis/ Quarantine of COVID-19 Patients</dc:title>
  <dc:creator>Aashish Khandelwal</dc:creator>
  <cp:lastModifiedBy>vikas</cp:lastModifiedBy>
  <cp:revision>14</cp:revision>
  <dcterms:created xsi:type="dcterms:W3CDTF">2006-08-16T00:00:00Z</dcterms:created>
  <dcterms:modified xsi:type="dcterms:W3CDTF">2020-05-11T10:09:33Z</dcterms:modified>
</cp:coreProperties>
</file>